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2" r:id="rId2"/>
    <p:sldId id="270" r:id="rId3"/>
    <p:sldId id="271" r:id="rId4"/>
    <p:sldId id="272" r:id="rId5"/>
    <p:sldId id="274" r:id="rId6"/>
    <p:sldId id="280" r:id="rId7"/>
    <p:sldId id="275" r:id="rId8"/>
    <p:sldId id="276" r:id="rId9"/>
    <p:sldId id="277" r:id="rId10"/>
    <p:sldId id="278" r:id="rId11"/>
    <p:sldId id="279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</p:sldIdLst>
  <p:sldSz cx="12192000" cy="6858000"/>
  <p:notesSz cx="6858000" cy="9144000"/>
  <p:defaultTextStyle>
    <a:defPPr>
      <a:defRPr lang="ru-K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1D24EDF-6CAE-42ED-8D13-DD8A3949FA13}">
          <p14:sldIdLst>
            <p14:sldId id="262"/>
            <p14:sldId id="270"/>
            <p14:sldId id="271"/>
            <p14:sldId id="272"/>
            <p14:sldId id="274"/>
            <p14:sldId id="280"/>
            <p14:sldId id="275"/>
            <p14:sldId id="276"/>
            <p14:sldId id="277"/>
            <p14:sldId id="278"/>
            <p14:sldId id="279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уриянна" initials="Н" lastIdx="3" clrIdx="0">
    <p:extLst>
      <p:ext uri="{19B8F6BF-5375-455C-9EA6-DF929625EA0E}">
        <p15:presenceInfo xmlns:p15="http://schemas.microsoft.com/office/powerpoint/2012/main" userId="Нуриян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08T10:47:24.498" idx="3">
    <p:pos x="7142" y="2707"/>
    <p:text>также указано в п.11</p:text>
    <p:extLst>
      <p:ext uri="{C676402C-5697-4E1C-873F-D02D1690AC5C}">
        <p15:threadingInfo xmlns:p15="http://schemas.microsoft.com/office/powerpoint/2012/main" timeZoneBias="-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G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37FE1-7102-49F0-913F-BEAECCC36682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G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G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67CF5-0731-4116-A0D5-B650FCE57C7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706567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E895AD-207E-4225-A439-4B27D72DAE6D}" type="slidenum">
              <a:rPr lang="ru-KG" smtClean="0"/>
              <a:t>1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61097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409F34-C89F-4BCB-B7B6-5EFDE2D6C4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67D9C0-EE59-4D7F-B0BA-157D1B8BD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D963F8-D973-4005-B9D9-A5F5CEB2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436E79-5947-407B-99CD-AC4551C42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FB2B48-BA01-4E46-9A31-8F041B446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00813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27662-94AB-4AC7-8235-CA29F722C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6E8B5F-C694-4628-A8AA-CEAE9E3F7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1E3594-38BE-4BAC-B6F4-9D33B8D0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976E61-F87A-4904-9C2C-EC5F17D1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EDBC8D-3C65-4D97-86C5-A3F4E9691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02732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77B8E06-8B40-4B36-8106-9D92D84AB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076267-569B-43F9-90F0-ACB5CDD22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CFD84C-1E89-4E1A-A566-6E7FE236F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F5DE3C-32FE-4FF5-BCED-1C79720BD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0A6B25-E4EE-42D5-B3F8-1B58929E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439758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AAE672-EAC4-4368-99AA-B2E239E7B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1F2982-3873-40EE-A37F-65FB5629A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C8C50B-6839-4107-944B-48B89C42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4414F-1260-4AD6-93FD-71A7C374C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E3B192-8EFA-4B0E-8EAF-1050C45B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03628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C0C10E-6A99-4207-B973-306323FCE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55BFE2-3F46-4196-AA46-1C15F7842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69BA22-05A4-4BBF-85FC-BC9DCF51F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009D21-5CEE-45BD-BA55-BCEA0D863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866906-2E26-4EEB-89AE-8F5C28B6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3981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D7FB18-207C-4A6E-A16A-309D695FD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BC9876-D569-40B2-9139-17C3784C8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4AA5E4-2675-4109-8A18-98B35DFBC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1CC7AC-13FE-4C65-94B5-9799D41F3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A946F0-8CEE-48D5-ADCD-FFFA0BFB6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9D3C2C-33A3-4482-84FD-FE55C8E2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83751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10A1B-D3AA-49C6-A7F1-765FF05A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A1646C-0565-4453-91B4-A1BE26183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74C379-4204-4D8A-8E1F-A2BCEE66D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ECCA68A-6DC7-4713-BF0B-ADED5B7FE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F23896-E0C2-4A31-A4FD-2FA239CED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F223DA9-2744-42BB-B189-FD18EC8B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EFE9BB-6273-47A2-94E4-1CA5B912C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96AF94A-2C11-4F99-8C97-FA035C774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03277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01F5B-DA8B-43CB-86D9-9B40477D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5B534FA-D760-4CBC-A3BF-17F18798C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51A14EA-34AD-42B2-9422-26749B8E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8E3216-309F-4878-81BE-AD6EFEB2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097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322B756-FBD6-43C0-8514-8582167E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D7E36D4-B578-49E4-BEE1-38E9CC807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0A69777-22DF-4257-83AC-4FC378985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80757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3AEABC-4803-44C8-B764-41F116207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3B897C-AF73-48F4-A6FD-6803E20C6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FC219E-6C9E-4062-9EAB-5F04070B1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A722C1-4D4A-4637-8214-CD3D0ECCB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75A1CC-1A47-4F7B-B1F0-39557267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879BF1-AFAD-4818-A960-DB8AD7A4C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83826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AECD1-C8DC-49A7-BCD6-571446218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605C69-57AC-421D-BBB5-0930DC17A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F1CF31F-BC2F-43A3-992E-2C12DF5F7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FE2066-B44F-4E6A-A938-192E6B7A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D82C1E-F9BA-4C54-9B39-902F93C88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5BF957-A947-424E-B268-39E2765E9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702972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258C0-9467-48DE-B13C-3637884CD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88FCF7-4575-440E-A1B9-353592AAF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A7F494-3E2F-463E-9D7A-B402C9368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EB702-11BD-4911-A819-21AB3D4CDB0F}" type="datetimeFigureOut">
              <a:rPr lang="ru-KG" smtClean="0"/>
              <a:t>12/15/2021</a:t>
            </a:fld>
            <a:endParaRPr lang="ru-KG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DA6A48-D263-4BC3-B242-C1CCCA599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G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2391A5-A10D-47EE-A2AB-BDE11E1A0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0838F-9127-4B36-905B-A801246DC9CB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58538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1760" y="3117590"/>
            <a:ext cx="9815112" cy="129450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Порядок организации системы </a:t>
            </a:r>
            <a:r>
              <a:rPr lang="ru-RU" b="1" dirty="0" err="1"/>
              <a:t>фармаконадзора</a:t>
            </a:r>
            <a:br>
              <a:rPr lang="ru-RU" b="1" dirty="0"/>
            </a:br>
            <a:r>
              <a:rPr lang="ru-RU" b="1" dirty="0"/>
              <a:t>в КР (проект)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6754" y="6239434"/>
            <a:ext cx="9144000" cy="433927"/>
          </a:xfrm>
        </p:spPr>
        <p:txBody>
          <a:bodyPr>
            <a:normAutofit/>
          </a:bodyPr>
          <a:lstStyle/>
          <a:p>
            <a:r>
              <a:rPr lang="ru-RU" dirty="0"/>
              <a:t>Бишкек, 10 декабря 2021 г</a:t>
            </a:r>
          </a:p>
          <a:p>
            <a:endParaRPr lang="ru-RU" dirty="0"/>
          </a:p>
        </p:txBody>
      </p:sp>
      <p:pic>
        <p:nvPicPr>
          <p:cNvPr id="4" name="Shape 136" descr="kg-emblem_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8247" y="245870"/>
            <a:ext cx="1248507" cy="1125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6329" y="350910"/>
            <a:ext cx="1302930" cy="10206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125" y="184640"/>
            <a:ext cx="1573916" cy="130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94591" y="4386352"/>
            <a:ext cx="64660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Департамент лекарственных средств и медицинских изделий </a:t>
            </a:r>
          </a:p>
          <a:p>
            <a:r>
              <a:rPr lang="ru-RU" b="1" dirty="0"/>
              <a:t>при Министерстве здравоохранения Кыргызской Республики</a:t>
            </a:r>
            <a:br>
              <a:rPr lang="ru-RU" b="1" dirty="0"/>
            </a:br>
            <a:endParaRPr lang="ru-RU" b="1" dirty="0"/>
          </a:p>
          <a:p>
            <a:pPr algn="ctr"/>
            <a:r>
              <a:rPr lang="ru-RU" b="1" i="1" dirty="0"/>
              <a:t>К.м.н., доцент, </a:t>
            </a:r>
            <a:r>
              <a:rPr lang="ru-RU" b="1" i="1" dirty="0" err="1"/>
              <a:t>зав.СФН</a:t>
            </a:r>
            <a:r>
              <a:rPr lang="ru-RU" b="1" i="1" dirty="0"/>
              <a:t> Ж.О. </a:t>
            </a:r>
            <a:r>
              <a:rPr lang="ru-RU" b="1" i="1" dirty="0" err="1"/>
              <a:t>Жумагулова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674731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A61ACF-8F14-4F7C-B98F-09DFC7462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4360"/>
            <a:ext cx="10515600" cy="558260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12. ДРУ сообщают </a:t>
            </a:r>
            <a:r>
              <a:rPr lang="ru-RU" b="1" dirty="0"/>
              <a:t>о несерьезных НР </a:t>
            </a:r>
            <a:r>
              <a:rPr lang="ru-RU" dirty="0"/>
              <a:t>на ЛП, выявленных </a:t>
            </a:r>
            <a:r>
              <a:rPr lang="ru-RU" u="sng" dirty="0"/>
              <a:t>на территории Кыргызской Республики</a:t>
            </a:r>
            <a:r>
              <a:rPr lang="ru-RU" dirty="0"/>
              <a:t>, в течение </a:t>
            </a:r>
            <a:r>
              <a:rPr lang="ru-RU" b="1" dirty="0"/>
              <a:t>90 календарных дней</a:t>
            </a:r>
            <a:r>
              <a:rPr lang="ru-RU" dirty="0"/>
              <a:t>, независимо от того, ожидаемая или неожиданная нежелательная реакция. </a:t>
            </a:r>
          </a:p>
          <a:p>
            <a:pPr marL="0" indent="0" algn="just">
              <a:buNone/>
            </a:pPr>
            <a:r>
              <a:rPr lang="ru-RU" dirty="0"/>
              <a:t>Случаи </a:t>
            </a:r>
            <a:r>
              <a:rPr lang="ru-RU" u="sng" dirty="0"/>
              <a:t>несерьезных НР </a:t>
            </a:r>
            <a:r>
              <a:rPr lang="ru-RU" dirty="0"/>
              <a:t>на ЛП, выявленных </a:t>
            </a:r>
            <a:r>
              <a:rPr lang="ru-RU" u="sng" dirty="0"/>
              <a:t>на территории других стран</a:t>
            </a:r>
            <a:r>
              <a:rPr lang="ru-RU" dirty="0"/>
              <a:t>, связанные с ЛП, зарегистрированными в Кыргызской Республике, должны быть </a:t>
            </a:r>
            <a:r>
              <a:rPr lang="ru-RU" u="sng" dirty="0"/>
              <a:t>включены в ПООБ.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733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A61ACF-8F14-4F7C-B98F-09DFC7462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045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13. </a:t>
            </a:r>
            <a:r>
              <a:rPr lang="ru-RU" b="1" dirty="0"/>
              <a:t>Потребитель </a:t>
            </a:r>
            <a:r>
              <a:rPr lang="ru-RU" dirty="0"/>
              <a:t>или</a:t>
            </a:r>
            <a:r>
              <a:rPr lang="ru-RU" b="1" dirty="0"/>
              <a:t> пациент </a:t>
            </a:r>
            <a:r>
              <a:rPr lang="ru-RU" dirty="0"/>
              <a:t>имеет право сообщить информацию о НР применения ЛП любым удобным для него из способов, указанных в пункте 5 настоящего Порядка.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14. УО осуществляет прием, учет, обработку, анализ и оценку полученной информации о НР на ЛП, согласно Правилам надлежащей практики </a:t>
            </a:r>
            <a:r>
              <a:rPr lang="ru-RU" dirty="0" err="1"/>
              <a:t>фармаконадзора</a:t>
            </a:r>
            <a:r>
              <a:rPr lang="ru-RU" dirty="0"/>
              <a:t> Евразийского экономического союза. </a:t>
            </a:r>
          </a:p>
          <a:p>
            <a:pPr marL="0" indent="0" algn="just">
              <a:buNone/>
            </a:pPr>
            <a:r>
              <a:rPr lang="ru-RU" dirty="0"/>
              <a:t>УО обеспечивается регулярное представление сообщений о выявленных на территории Кыргызской Республики подозреваемых НР на ЛП в Сотрудничающий Центр ВОЗ с целью их включения в базу данных НР ВОЗ.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15. По официальному запросу ДРУ уполномоченный орган предоставляет информацию о всех поступивших НР на ЛП, перечисленные в письменном запросе, в течение 60 календарных дней за указанный в письменном запросе период.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45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FD7B5-4E0A-4984-B73E-CD3C0CDEC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66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400" b="1" dirty="0"/>
              <a:t>Глава 3. Порядок осуществления сбора информации о  нежелательных реакциях на лекарственные препараты</a:t>
            </a:r>
            <a:endParaRPr lang="ru-RU" sz="3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138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16. </a:t>
            </a:r>
            <a:r>
              <a:rPr lang="ru-RU" sz="2400" b="1" dirty="0"/>
              <a:t>Субъекты здравоохранения</a:t>
            </a:r>
            <a:r>
              <a:rPr lang="ru-RU" sz="2400" dirty="0"/>
              <a:t> </a:t>
            </a:r>
            <a:r>
              <a:rPr lang="ru-RU" sz="2400" u="sng" dirty="0"/>
              <a:t>организуют работу путем</a:t>
            </a:r>
            <a:r>
              <a:rPr lang="ru-RU" sz="2400" dirty="0"/>
              <a:t>:</a:t>
            </a:r>
          </a:p>
          <a:p>
            <a:pPr marL="0" indent="0" algn="just">
              <a:buNone/>
            </a:pPr>
            <a:r>
              <a:rPr lang="ru-RU" sz="2400" dirty="0"/>
              <a:t>- назначения в медицинских организациях ответственных лиц за мониторинг НР на ЛП;</a:t>
            </a:r>
          </a:p>
          <a:p>
            <a:pPr marL="0" indent="0" algn="just">
              <a:buNone/>
            </a:pPr>
            <a:r>
              <a:rPr lang="ru-RU" sz="2400" dirty="0"/>
              <a:t>- разработки стандартных рабочих процедур по мониторингу, регистрации в медицинской документации и своевременному предоставлению информации о НР на ЛП;</a:t>
            </a:r>
          </a:p>
          <a:p>
            <a:pPr marL="0" indent="0" algn="just">
              <a:buNone/>
            </a:pPr>
            <a:r>
              <a:rPr lang="ru-RU" sz="2400" dirty="0"/>
              <a:t>- ведения статистической отчетности в медицинской организации по выявленным случаям НР на ЛП;</a:t>
            </a:r>
          </a:p>
          <a:p>
            <a:pPr marL="0" indent="0" algn="just">
              <a:buNone/>
            </a:pPr>
            <a:r>
              <a:rPr lang="ru-RU" sz="2400" dirty="0"/>
              <a:t>- предоставления отчета о НР на ЛП в уполномоченный орган.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040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5658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17. </a:t>
            </a:r>
            <a:r>
              <a:rPr lang="ru-RU" b="1" dirty="0"/>
              <a:t>ДРУ </a:t>
            </a:r>
            <a:r>
              <a:rPr lang="ru-RU" dirty="0"/>
              <a:t>лекарственного препарата, находящегося в обращении на территории Кыргызской Республики обеспечивают: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u="sng" dirty="0"/>
              <a:t>наличие УЛФ на территории Кыргызской Республики </a:t>
            </a:r>
            <a:r>
              <a:rPr lang="ru-RU" dirty="0"/>
              <a:t>или стран ЕАЭС и </a:t>
            </a:r>
            <a:r>
              <a:rPr lang="ru-RU" u="sng" dirty="0"/>
              <a:t>контактного лица по </a:t>
            </a:r>
            <a:r>
              <a:rPr lang="ru-RU" u="sng" dirty="0" err="1"/>
              <a:t>фармаконадзору</a:t>
            </a:r>
            <a:r>
              <a:rPr lang="ru-RU" u="sng" dirty="0"/>
              <a:t> на территории Кыргызской Республики</a:t>
            </a:r>
            <a:r>
              <a:rPr lang="ru-RU" dirty="0"/>
              <a:t>, подчиненного уполномоченному лицу по </a:t>
            </a:r>
            <a:r>
              <a:rPr lang="ru-RU" dirty="0" err="1"/>
              <a:t>фармаконадзору</a:t>
            </a:r>
            <a:r>
              <a:rPr lang="ru-RU" dirty="0"/>
              <a:t>, </a:t>
            </a:r>
            <a:r>
              <a:rPr lang="ru-RU" u="sng" dirty="0">
                <a:solidFill>
                  <a:srgbClr val="FF0000"/>
                </a:solidFill>
              </a:rPr>
              <a:t>обладающего фармацевтическим или медицинским образованием</a:t>
            </a:r>
            <a:r>
              <a:rPr lang="ru-RU" dirty="0"/>
              <a:t>, а также уведомление УО об изменении контактной информации или смене уполномоченного лица (контактного лица) по </a:t>
            </a:r>
            <a:r>
              <a:rPr lang="ru-RU" dirty="0" err="1"/>
              <a:t>фармаконадзору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при смене УЛФ, ДРУ представляет в УО в срок, </a:t>
            </a:r>
            <a:r>
              <a:rPr lang="ru-RU" u="sng" dirty="0"/>
              <a:t>не позднее 3 рабочих дней </a:t>
            </a:r>
            <a:r>
              <a:rPr lang="ru-RU" dirty="0"/>
              <a:t>со дня назначения нового УЛФ, копию приказа о его назначении и должностную инструкцию.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0102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7240"/>
            <a:ext cx="10515600" cy="58775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- создание и поддержание в актуальном состоянии МФ системы ФН;</a:t>
            </a:r>
          </a:p>
          <a:p>
            <a:pPr marL="0" indent="0" algn="just">
              <a:buNone/>
            </a:pPr>
            <a:r>
              <a:rPr lang="ru-RU" dirty="0"/>
              <a:t>- организация и поддерживание системы сбора и регистрации всех сообщений о подозреваемых НР на ЛП, которые поступают в его распоряжение как в рамках спонтанного </a:t>
            </a:r>
            <a:r>
              <a:rPr lang="ru-RU" dirty="0" err="1"/>
              <a:t>репортирования</a:t>
            </a:r>
            <a:r>
              <a:rPr lang="ru-RU" dirty="0"/>
              <a:t> специалистами системы здравоохранения, пациентами или потребителями, так и в ходе проведения ПРИБ; </a:t>
            </a:r>
          </a:p>
          <a:p>
            <a:pPr marL="0" indent="0" algn="just">
              <a:buNone/>
            </a:pPr>
            <a:r>
              <a:rPr lang="ru-RU" dirty="0"/>
              <a:t>- разработка и внедрение процедур, обеспечивающих получение точных и проверяемых данных для последующей научной оценки сообщений о НР;</a:t>
            </a:r>
          </a:p>
          <a:p>
            <a:pPr marL="0" indent="0" algn="just">
              <a:buNone/>
            </a:pPr>
            <a:r>
              <a:rPr lang="ru-RU" dirty="0"/>
              <a:t>- ведение базы данных о выявленных НР на ЛП на территории Кыргызской Республики;</a:t>
            </a:r>
          </a:p>
          <a:p>
            <a:pPr marL="0" indent="0" algn="just">
              <a:buNone/>
            </a:pPr>
            <a:r>
              <a:rPr lang="ru-RU" dirty="0"/>
              <a:t>- уведомление УО о любых запретах или ограничениях в применении, принятых в других странах, в отношении зарегистрированного в Кыргызской Республике ЛП, а также о любой новой информации, влияющей на оценку соотношения "польза-риск";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3740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7240"/>
            <a:ext cx="10515600" cy="539972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18. </a:t>
            </a:r>
            <a:r>
              <a:rPr lang="ru-RU" b="1" dirty="0"/>
              <a:t>Мастер-файл системы </a:t>
            </a:r>
            <a:r>
              <a:rPr lang="ru-RU" b="1" dirty="0" err="1"/>
              <a:t>фармаконадзора</a:t>
            </a:r>
            <a:r>
              <a:rPr lang="ru-RU" dirty="0"/>
              <a:t>, описывающий систему </a:t>
            </a:r>
            <a:r>
              <a:rPr lang="ru-RU" dirty="0" err="1"/>
              <a:t>фармаконадзора</a:t>
            </a:r>
            <a:r>
              <a:rPr lang="ru-RU" dirty="0"/>
              <a:t> ДРУ, предоставляется </a:t>
            </a:r>
            <a:r>
              <a:rPr lang="ru-RU" u="sng" dirty="0"/>
              <a:t>по запросу УО</a:t>
            </a:r>
            <a:r>
              <a:rPr lang="ru-RU" dirty="0"/>
              <a:t>, в срок не более чем </a:t>
            </a:r>
            <a:r>
              <a:rPr lang="ru-RU" b="1" dirty="0"/>
              <a:t>в течение 7 рабочих дней </a:t>
            </a:r>
            <a:r>
              <a:rPr lang="ru-RU" dirty="0"/>
              <a:t>после получения соответствующего запроса.</a:t>
            </a:r>
          </a:p>
          <a:p>
            <a:pPr marL="0" indent="0" algn="just">
              <a:buNone/>
            </a:pPr>
            <a:r>
              <a:rPr lang="ru-RU" dirty="0"/>
              <a:t>19. В рамках </a:t>
            </a:r>
            <a:r>
              <a:rPr lang="ru-RU" dirty="0" err="1"/>
              <a:t>фармаконадзора</a:t>
            </a:r>
            <a:r>
              <a:rPr lang="ru-RU" dirty="0"/>
              <a:t> УО осуществляет оценку соотношения польза-риск зарегистрированных и находящихся в обращении на территории Кыргызской Республики лекарственных препаратов.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733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FD7B5-4E0A-4984-B73E-CD3C0CDEC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Глава 4. Управление сигналом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640"/>
            <a:ext cx="10515600" cy="51822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20. Для выявления сигнала, связанного с безопасностью ЛС, УО сотрудничает с международными организациями и на постоянной основе осуществляет систематическое изучение данных научно-медицинской литературы (зарубежных и местных изданий), сайтов регуляторных органов других стран, ВОЗ.</a:t>
            </a:r>
          </a:p>
          <a:p>
            <a:pPr marL="0" indent="0" algn="just">
              <a:buNone/>
            </a:pPr>
            <a:r>
              <a:rPr lang="ru-RU" dirty="0"/>
              <a:t>21. Выявление и оценка сигнала предусматривает изучение всей имеющейся информации (фармакологической, медицинской, эпидемиологической) по соответствующему сигналу. </a:t>
            </a:r>
          </a:p>
          <a:p>
            <a:pPr marL="0" indent="0" algn="just">
              <a:buNone/>
            </a:pPr>
            <a:r>
              <a:rPr lang="ru-RU" dirty="0"/>
              <a:t>Обзор информации включает доступные научные и клинические данные, включая данные регистрационного досье ЛП, статьи в медицинской литературе, спонтанные сообщения и информацию от ДРУ и регуляторных органов других стран. В случае получения информации из нескольких источников, учитывается уровень их доказательности.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233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22. </a:t>
            </a:r>
            <a:r>
              <a:rPr lang="ru-RU" u="sng" dirty="0"/>
              <a:t>По результатам оценки сигнала УО направляет ДРУ </a:t>
            </a:r>
            <a:r>
              <a:rPr lang="ru-RU" dirty="0"/>
              <a:t>соответствующую информацию:</a:t>
            </a:r>
          </a:p>
          <a:p>
            <a:pPr marL="0" indent="0" algn="just">
              <a:buNone/>
            </a:pPr>
            <a:r>
              <a:rPr lang="ru-RU" dirty="0"/>
              <a:t>1) о приостановке действия регистрационного удостоверения ЛП до завершения оценки сигнала при наличии потенциальной угрозы здоровью человека и (или) общественному здравоохранению;</a:t>
            </a:r>
          </a:p>
          <a:p>
            <a:pPr marL="0" indent="0" algn="just">
              <a:buNone/>
            </a:pPr>
            <a:r>
              <a:rPr lang="ru-RU" dirty="0"/>
              <a:t>2) о проведении дополнительного изучения, принятии и (или) разработке мер по минимизации рисков, если механизмы развития подозреваемой НР указывают на возможность предупреждения или снижение степени тяжести НР;</a:t>
            </a:r>
          </a:p>
          <a:p>
            <a:pPr marL="0" indent="0" algn="just">
              <a:buNone/>
            </a:pPr>
            <a:r>
              <a:rPr lang="ru-RU" dirty="0"/>
              <a:t>3) о проведении ПРИБ с целью изучения потенциального вопроса (проблемы) по безопасности ЛП;</a:t>
            </a:r>
          </a:p>
          <a:p>
            <a:pPr marL="0" indent="0" algn="just">
              <a:buNone/>
            </a:pPr>
            <a:r>
              <a:rPr lang="ru-RU" dirty="0"/>
              <a:t>4) о внесении дополнительной информации по безопасности в общую характеристику и инструкцию по медицинскому применению (листок-вкладыш) ЛП.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881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23. В случае необходимости проведения дополнительных действий ДРУ, предусмотренных пунктом 22 настоящего Порядка, УО направляет ДРУ уведомление в произвольной форме с указанием срока выполнения дополнительных действий.</a:t>
            </a:r>
          </a:p>
          <a:p>
            <a:pPr marL="0" indent="0" algn="just">
              <a:buNone/>
            </a:pPr>
            <a:r>
              <a:rPr lang="ru-RU" dirty="0"/>
              <a:t>24. </a:t>
            </a:r>
            <a:r>
              <a:rPr lang="ru-RU" u="sng" dirty="0"/>
              <a:t>ДРУ передают всю соответствующую информацию о сигналах в УО</a:t>
            </a:r>
            <a:r>
              <a:rPr lang="ru-RU" dirty="0"/>
              <a:t> (что составляет часть обязательств по </a:t>
            </a:r>
            <a:r>
              <a:rPr lang="ru-RU" dirty="0" err="1"/>
              <a:t>фармаконадзору</a:t>
            </a:r>
            <a:r>
              <a:rPr lang="ru-RU" dirty="0"/>
              <a:t> и мониторингу соотношения "польза - риск" ЛП).</a:t>
            </a:r>
          </a:p>
          <a:p>
            <a:pPr marL="0" indent="0" algn="just">
              <a:buNone/>
            </a:pPr>
            <a:r>
              <a:rPr lang="ru-RU" u="sng" dirty="0" err="1"/>
              <a:t>Валидированные</a:t>
            </a:r>
            <a:r>
              <a:rPr lang="ru-RU" u="sng" dirty="0"/>
              <a:t> сигналы, которые могут оказывать влияние на общественное здоровье и соотношение "польза - риск" ЛП, должны быть незамедлительно переданы в УО,</a:t>
            </a:r>
            <a:r>
              <a:rPr lang="ru-RU" dirty="0"/>
              <a:t> а также в соответствующих случаях представлены предложения по возможным действиям.</a:t>
            </a:r>
          </a:p>
          <a:p>
            <a:pPr marL="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610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FD7B5-4E0A-4984-B73E-CD3C0CDEC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Глава 4. Порядок предоставления ПООБ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240"/>
            <a:ext cx="10515600" cy="46377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25. ПООБ составляется ДРУ и содержит исчерпывающий и критический анализ соотношения "польза-риск" ЛП с учетом всех новых данных по безопасности и влияния этих данных на профиль безопасности и эффективности ЛП, начиная с даты первой регистрации ЛП и выделяет новую информацию, полученную за отчетный период.</a:t>
            </a:r>
          </a:p>
          <a:p>
            <a:pPr marL="0" indent="0" algn="just">
              <a:buNone/>
            </a:pPr>
            <a:r>
              <a:rPr lang="ru-RU" dirty="0"/>
              <a:t>26. </a:t>
            </a:r>
            <a:r>
              <a:rPr lang="ru-RU" u="sng" dirty="0"/>
              <a:t>ПООБ должен быть разработан в соответствии </a:t>
            </a:r>
            <a:r>
              <a:rPr lang="ru-RU" dirty="0"/>
              <a:t>с требованиями к каждому разделу, установленными </a:t>
            </a:r>
            <a:r>
              <a:rPr lang="ru-RU" u="sng" dirty="0"/>
              <a:t>Правилами Надлежащей практики  </a:t>
            </a:r>
            <a:r>
              <a:rPr lang="ru-RU" u="sng" dirty="0" err="1"/>
              <a:t>фармаконадзора</a:t>
            </a:r>
            <a:r>
              <a:rPr lang="ru-RU" u="sng" dirty="0"/>
              <a:t> ЕАЭС, и соответствовать Руководству Международной конференции по гармонизации (ICH) в формате E2C (R2).</a:t>
            </a:r>
          </a:p>
        </p:txBody>
      </p:sp>
    </p:spTree>
    <p:extLst>
      <p:ext uri="{BB962C8B-B14F-4D97-AF65-F5344CB8AC3E}">
        <p14:creationId xmlns:p14="http://schemas.microsoft.com/office/powerpoint/2010/main" val="453986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68FCD-93C6-4B89-AA0E-5116FD3D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26040" cy="742315"/>
          </a:xfrm>
        </p:spPr>
        <p:txBody>
          <a:bodyPr>
            <a:normAutofit/>
          </a:bodyPr>
          <a:lstStyle/>
          <a:p>
            <a:r>
              <a:rPr lang="ru-RU" b="1" dirty="0"/>
              <a:t>Глава 1. Общие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F0B128-8438-4EE2-9F8E-F4A816252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310640"/>
            <a:ext cx="10515600" cy="486632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ru-RU" dirty="0"/>
              <a:t>Настоящий Порядок организации системы </a:t>
            </a:r>
            <a:r>
              <a:rPr lang="ru-RU" dirty="0" err="1"/>
              <a:t>фармаконадзора</a:t>
            </a:r>
            <a:r>
              <a:rPr lang="ru-RU" dirty="0"/>
              <a:t> (далее Порядок) распространяется на: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уполномоченный орган (УО) в сфере обращения лекарственных средств и медицинских изделий (далее – уполномоченный орган),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держателя регистрационного удостоверения (ДРУ) лекарственных препаратов,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медицинские и фармацевтические организации независимо от форм собственности,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/>
              <a:t>медицинских и фармацевтических работников.</a:t>
            </a:r>
          </a:p>
        </p:txBody>
      </p:sp>
    </p:spTree>
    <p:extLst>
      <p:ext uri="{BB962C8B-B14F-4D97-AF65-F5344CB8AC3E}">
        <p14:creationId xmlns:p14="http://schemas.microsoft.com/office/powerpoint/2010/main" val="2607341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867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27. ДРУ представляют ПООБ согласно установленному перечню УО;</a:t>
            </a:r>
          </a:p>
          <a:p>
            <a:pPr marL="0" indent="0" algn="just">
              <a:buNone/>
            </a:pPr>
            <a:r>
              <a:rPr lang="ru-RU" dirty="0"/>
              <a:t>28. Для ЛП, международное непатентованное наименование или группировочное наименование которых </a:t>
            </a:r>
            <a:r>
              <a:rPr lang="ru-RU" u="sng" dirty="0"/>
              <a:t>не включено в указанный перечень</a:t>
            </a:r>
            <a:r>
              <a:rPr lang="ru-RU" dirty="0"/>
              <a:t>, периодичность представления ПООБ составляет:</a:t>
            </a:r>
          </a:p>
          <a:p>
            <a:pPr marL="0" indent="0" algn="just">
              <a:buNone/>
            </a:pPr>
            <a:r>
              <a:rPr lang="en-US" dirty="0"/>
              <a:t>    </a:t>
            </a:r>
            <a:r>
              <a:rPr lang="ru-RU" dirty="0"/>
              <a:t>1) каждые 6 месяцев от международной даты регистрации на протяжении первых 2 лет;</a:t>
            </a:r>
          </a:p>
          <a:p>
            <a:pPr marL="0" indent="0" algn="just">
              <a:buNone/>
            </a:pPr>
            <a:r>
              <a:rPr lang="ru-RU" dirty="0"/>
              <a:t>    2) ежегодно на протяжении последующих 2 лет;</a:t>
            </a:r>
          </a:p>
          <a:p>
            <a:pPr marL="0" indent="0" algn="just">
              <a:buNone/>
            </a:pPr>
            <a:r>
              <a:rPr lang="ru-RU" dirty="0"/>
              <a:t>    3) далее – каждые 3 года.</a:t>
            </a:r>
          </a:p>
          <a:p>
            <a:pPr marL="0" indent="0" algn="just">
              <a:buNone/>
            </a:pPr>
            <a:r>
              <a:rPr lang="ru-RU" dirty="0"/>
              <a:t>Срок подачи ПООБ составляет не более 90 календарных дней с даты окончания сбора данных.</a:t>
            </a:r>
          </a:p>
          <a:p>
            <a:pPr marL="0" indent="0" algn="just">
              <a:buNone/>
            </a:pPr>
            <a:r>
              <a:rPr lang="ru-RU" dirty="0"/>
              <a:t>29. </a:t>
            </a:r>
            <a:r>
              <a:rPr lang="ru-RU" b="1" dirty="0"/>
              <a:t>Внеочередной ПООБ </a:t>
            </a:r>
            <a:r>
              <a:rPr lang="ru-RU" dirty="0"/>
              <a:t>подлежит подаче незамедлительно, в срок </a:t>
            </a:r>
            <a:r>
              <a:rPr lang="ru-RU" u="sng" dirty="0"/>
              <a:t>до 60 календарных дней</a:t>
            </a:r>
            <a:r>
              <a:rPr lang="ru-RU" dirty="0"/>
              <a:t>, от даты получения письменного запроса УО. </a:t>
            </a:r>
          </a:p>
          <a:p>
            <a:pPr marL="0" indent="0" algn="just">
              <a:buNone/>
            </a:pPr>
            <a:r>
              <a:rPr lang="ru-RU" dirty="0"/>
              <a:t>30. При </a:t>
            </a:r>
            <a:r>
              <a:rPr lang="ru-RU" u="sng" dirty="0"/>
              <a:t>подтверждении государственной регистрации ЛП </a:t>
            </a:r>
            <a:r>
              <a:rPr lang="ru-RU" dirty="0"/>
              <a:t>предоставляется ПООБ за период действия регистрационного удостоверения.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2457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080"/>
            <a:ext cx="10515600" cy="64465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31. ПООБ предоставляется в УО с возможностью текстового поиска на русском языке или английском языке с переводом на русский язык следующих разделов: краткого изложения основного содержания, интегрированного анализа соотношения "польза-риск" по одобренным показаниям и заключения. </a:t>
            </a:r>
          </a:p>
          <a:p>
            <a:pPr marL="0" indent="0" algn="just">
              <a:buNone/>
            </a:pPr>
            <a:r>
              <a:rPr lang="ru-RU" dirty="0"/>
              <a:t>По запросу УО держатель регистрационного удостоверения в течение 30 календарных дней предоставляет перевод на русский язык других разделов ПООБ.</a:t>
            </a:r>
          </a:p>
          <a:p>
            <a:pPr marL="0" indent="0" algn="just">
              <a:buNone/>
            </a:pPr>
            <a:r>
              <a:rPr lang="ru-RU" dirty="0"/>
              <a:t>32. При выявлении НР и (или) иной информации по безопасности и эффективности, не содержащихся в общей характеристике и инструкции по медицинскому применению (листок-вкладыш) и изменяющих соотношение "польза-риск" ЛП, УО запрашивает у ДРУ внеочередной ПООБ.</a:t>
            </a:r>
          </a:p>
          <a:p>
            <a:pPr marL="0" indent="0" algn="just">
              <a:buNone/>
            </a:pPr>
            <a:r>
              <a:rPr lang="ru-RU" dirty="0"/>
              <a:t>33. ПООБ предоставляется на все ЛП, находящиеся в обращении на территории Кыргызской Республики, согласно перечню, указанному в п.27.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474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FD7B5-4E0A-4984-B73E-CD3C0CDEC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835"/>
          </a:xfrm>
        </p:spPr>
        <p:txBody>
          <a:bodyPr>
            <a:normAutofit/>
          </a:bodyPr>
          <a:lstStyle/>
          <a:p>
            <a:r>
              <a:rPr lang="ru-RU" sz="3600" b="1" dirty="0"/>
              <a:t>Глава 5. Порядок предоставления ПУР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3960"/>
            <a:ext cx="10515600" cy="5654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34. </a:t>
            </a:r>
            <a:r>
              <a:rPr lang="ru-RU" b="1" dirty="0"/>
              <a:t>План управления рисками </a:t>
            </a:r>
            <a:r>
              <a:rPr lang="ru-RU" dirty="0"/>
              <a:t>разрабатывается ДРУ и содержит подробное описание мероприятий по </a:t>
            </a:r>
            <a:r>
              <a:rPr lang="ru-RU" dirty="0" err="1"/>
              <a:t>фармаконадзору</a:t>
            </a:r>
            <a:r>
              <a:rPr lang="ru-RU" dirty="0"/>
              <a:t>, направленных на выявление, оценку и предотвращение, а также минимизацию рисков, связанных с применением ЛП и оценку эффективности данных мероприятий.</a:t>
            </a:r>
          </a:p>
          <a:p>
            <a:pPr marL="0" indent="0" algn="just">
              <a:buNone/>
            </a:pPr>
            <a:r>
              <a:rPr lang="ru-RU" dirty="0"/>
              <a:t>35. ПУР должен быть разработан в соответствии с требованиями к каждому разделу, установленными Правилами Надлежащей практики  </a:t>
            </a:r>
            <a:r>
              <a:rPr lang="ru-RU" dirty="0" err="1"/>
              <a:t>фармаконадзора</a:t>
            </a:r>
            <a:r>
              <a:rPr lang="ru-RU" dirty="0"/>
              <a:t> ЕАЭС.</a:t>
            </a:r>
          </a:p>
          <a:p>
            <a:pPr marL="0" indent="0" algn="just">
              <a:buNone/>
            </a:pPr>
            <a:r>
              <a:rPr lang="ru-RU" dirty="0"/>
              <a:t>36. ДРУ представляют ПУР согласно требованиям, установленными Правилами Надлежащей практики  </a:t>
            </a:r>
            <a:r>
              <a:rPr lang="ru-RU" dirty="0" err="1"/>
              <a:t>фармаконадзора</a:t>
            </a:r>
            <a:r>
              <a:rPr lang="ru-RU" dirty="0"/>
              <a:t> ЕАЭС.</a:t>
            </a:r>
          </a:p>
          <a:p>
            <a:pPr marL="0" indent="0" algn="just">
              <a:buNone/>
            </a:pPr>
            <a:r>
              <a:rPr lang="ru-RU" dirty="0"/>
              <a:t>ПУР предоставляется в УО на русском языке. </a:t>
            </a:r>
          </a:p>
        </p:txBody>
      </p:sp>
    </p:spTree>
    <p:extLst>
      <p:ext uri="{BB962C8B-B14F-4D97-AF65-F5344CB8AC3E}">
        <p14:creationId xmlns:p14="http://schemas.microsoft.com/office/powerpoint/2010/main" val="2565897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FD7B5-4E0A-4984-B73E-CD3C0CDE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Глава 5. Порядок предоставления ПУР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720"/>
            <a:ext cx="10515600" cy="49231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37. Анализ и оценка ПУР проводится в соответствии с требованиями, установленными Правилами Надлежащей практики  </a:t>
            </a:r>
            <a:r>
              <a:rPr lang="ru-RU" dirty="0" err="1"/>
              <a:t>фармаконадзора</a:t>
            </a:r>
            <a:r>
              <a:rPr lang="ru-RU" dirty="0"/>
              <a:t> ЕАЭС.</a:t>
            </a:r>
          </a:p>
          <a:p>
            <a:pPr marL="0" indent="0" algn="just">
              <a:buNone/>
            </a:pPr>
            <a:r>
              <a:rPr lang="ru-RU" dirty="0"/>
              <a:t>38. В период проведения анализа и оценки ПУР уполномоченный орган запрашивает у ДРУ разъяснения или уточнения по конкретным положениям ПУР и (или) рекомендует внести изменения в предлагаемый ПУР.</a:t>
            </a:r>
          </a:p>
          <a:p>
            <a:pPr marL="0" indent="0" algn="just">
              <a:buNone/>
            </a:pPr>
            <a:r>
              <a:rPr lang="ru-RU" dirty="0"/>
              <a:t>39. ДРУ в срок не более 60 календарных дней предоставляет разъяснения или уточнения на запрос УО и (или) предоставляет доработанную версию ПУР. При несогласии с рекомендациями УО о внесении изменений в предлагаемый ПУР ДРУ предоставляет обоснование с указанием причин. </a:t>
            </a:r>
          </a:p>
        </p:txBody>
      </p:sp>
    </p:spTree>
    <p:extLst>
      <p:ext uri="{BB962C8B-B14F-4D97-AF65-F5344CB8AC3E}">
        <p14:creationId xmlns:p14="http://schemas.microsoft.com/office/powerpoint/2010/main" val="3778051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FD7B5-4E0A-4984-B73E-CD3C0CDEC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/>
          </a:bodyPr>
          <a:lstStyle/>
          <a:p>
            <a:r>
              <a:rPr lang="ru-RU" sz="3600" b="1" dirty="0"/>
              <a:t>Глава 6. Пострегистрационные исследования безопасности (ПРИБ)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960"/>
            <a:ext cx="10515600" cy="45920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40. ПРИБ включают исследования, в процессе которых собираются дополнительные научные данные о безопасности ЛП, имеющие потенциальную клиническую значимость или важность для здоровья населения.</a:t>
            </a:r>
          </a:p>
          <a:p>
            <a:pPr marL="0" indent="0" algn="just">
              <a:buNone/>
            </a:pPr>
            <a:r>
              <a:rPr lang="ru-RU" dirty="0"/>
              <a:t>41. ПРИБ осуществляется ДРУ на территории Кыргызской Республики в порядке, предусмотренном пунктом </a:t>
            </a:r>
            <a:r>
              <a:rPr lang="ru-RU" dirty="0">
                <a:highlight>
                  <a:srgbClr val="FFFF00"/>
                </a:highlight>
              </a:rPr>
              <a:t>2 статьи 24 Закона об обращении лекарственных средств </a:t>
            </a:r>
            <a:r>
              <a:rPr lang="ru-RU" dirty="0"/>
              <a:t>и в соответствии с Правилами надлежащей практики </a:t>
            </a:r>
            <a:r>
              <a:rPr lang="ru-RU" dirty="0" err="1"/>
              <a:t>фармаконадзора</a:t>
            </a:r>
            <a:r>
              <a:rPr lang="ru-RU" dirty="0"/>
              <a:t> ЕАЭС. </a:t>
            </a:r>
          </a:p>
          <a:p>
            <a:pPr marL="0" indent="0" algn="just">
              <a:buNone/>
            </a:pPr>
            <a:r>
              <a:rPr lang="ru-RU" dirty="0"/>
              <a:t>42. ПРИБ осуществляется ДРУ на территории Кыргызской Республики добровольно или в соответствии с решением УО в случае предположения о наличии рисков, связанных с зарегистрированным ЛП, требующих дополнительного изучения путем проведения исследования.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315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43. Протокол ПРИБ разрабатывается ДРУ в соответствии с требованиями, утвержденными Правилами надлежащей практики </a:t>
            </a:r>
            <a:r>
              <a:rPr lang="ru-RU" dirty="0" err="1"/>
              <a:t>фармаконадзора</a:t>
            </a:r>
            <a:r>
              <a:rPr lang="ru-RU" dirty="0"/>
              <a:t> Евразийского экономического союза и согласовывается с УО.</a:t>
            </a:r>
          </a:p>
          <a:p>
            <a:pPr marL="0" indent="0" algn="just">
              <a:buNone/>
            </a:pPr>
            <a:r>
              <a:rPr lang="ru-RU" dirty="0"/>
              <a:t>44. ДРУ подает итоговый отчет ПРИБ в УО не позднее 12 месяцев с даты окончания сбора данных.</a:t>
            </a:r>
          </a:p>
          <a:p>
            <a:pPr marL="0" indent="0" algn="just">
              <a:buNone/>
            </a:pPr>
            <a:r>
              <a:rPr lang="ru-RU" dirty="0"/>
              <a:t>45. Информация по серьезным непредвиденным НР должна представляться в срочном порядке в УО в соответствии с требованиями Правил надлежащей клинической практики ЕАЭС.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818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FD7B5-4E0A-4984-B73E-CD3C0CDEC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515"/>
          </a:xfrm>
        </p:spPr>
        <p:txBody>
          <a:bodyPr>
            <a:normAutofit/>
          </a:bodyPr>
          <a:lstStyle/>
          <a:p>
            <a:r>
              <a:rPr lang="ru-RU" sz="3600" b="1" dirty="0"/>
              <a:t>Глава 8. Инспектирование системы </a:t>
            </a:r>
            <a:r>
              <a:rPr lang="ru-RU" sz="3600" b="1" dirty="0" err="1"/>
              <a:t>фармаконадзора</a:t>
            </a: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320"/>
            <a:ext cx="10515600" cy="475964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46. </a:t>
            </a:r>
            <a:r>
              <a:rPr lang="ru-RU" u="sng" dirty="0"/>
              <a:t>В целях подтверждения выполнения ДРУ обязательств по </a:t>
            </a:r>
            <a:r>
              <a:rPr lang="ru-RU" u="sng" dirty="0" err="1"/>
              <a:t>фармаконадзору</a:t>
            </a:r>
            <a:r>
              <a:rPr lang="ru-RU" u="sng" dirty="0"/>
              <a:t> УО проводит инспекции по </a:t>
            </a:r>
            <a:r>
              <a:rPr lang="ru-RU" u="sng" dirty="0" err="1"/>
              <a:t>фармаконадзору</a:t>
            </a:r>
            <a:r>
              <a:rPr lang="ru-RU" u="sng" dirty="0"/>
              <a:t> ДРУ </a:t>
            </a:r>
            <a:r>
              <a:rPr lang="ru-RU" dirty="0"/>
              <a:t>или иных организаций, привлеченных ДРУ для выполнения обязательств по </a:t>
            </a:r>
            <a:r>
              <a:rPr lang="ru-RU" dirty="0" err="1"/>
              <a:t>фармаконадзору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47. Инспекция системы </a:t>
            </a:r>
            <a:r>
              <a:rPr lang="ru-RU" dirty="0" err="1"/>
              <a:t>фармаконадзора</a:t>
            </a:r>
            <a:r>
              <a:rPr lang="ru-RU" dirty="0"/>
              <a:t> проводится в отношении целой системы </a:t>
            </a:r>
            <a:r>
              <a:rPr lang="ru-RU" dirty="0" err="1"/>
              <a:t>фармаконадзора</a:t>
            </a:r>
            <a:r>
              <a:rPr lang="ru-RU" dirty="0"/>
              <a:t> и по отдельному ЛС и осуществляется согласно Правилам надлежащей практики </a:t>
            </a:r>
            <a:r>
              <a:rPr lang="ru-RU" dirty="0" err="1"/>
              <a:t>фармаконадзора</a:t>
            </a:r>
            <a:r>
              <a:rPr lang="ru-RU" dirty="0"/>
              <a:t> ЕАЭС.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95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920"/>
            <a:ext cx="10515600" cy="61112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48. Инспекции системы </a:t>
            </a:r>
            <a:r>
              <a:rPr lang="ru-RU" dirty="0" err="1"/>
              <a:t>фармаконадзора</a:t>
            </a:r>
            <a:r>
              <a:rPr lang="ru-RU" dirty="0"/>
              <a:t> могут быть плановые и внеплановые.  </a:t>
            </a:r>
          </a:p>
          <a:p>
            <a:pPr marL="0" indent="0" algn="just">
              <a:buNone/>
            </a:pPr>
            <a:r>
              <a:rPr lang="ru-RU" b="1" dirty="0"/>
              <a:t>Плановые инспекции </a:t>
            </a:r>
            <a:r>
              <a:rPr lang="ru-RU" dirty="0"/>
              <a:t>системы </a:t>
            </a:r>
            <a:r>
              <a:rPr lang="ru-RU" dirty="0" err="1"/>
              <a:t>фармаконадзора</a:t>
            </a:r>
            <a:r>
              <a:rPr lang="ru-RU" dirty="0"/>
              <a:t> проводятся в соответствии с предварительно составленной программой инспекций. </a:t>
            </a:r>
          </a:p>
          <a:p>
            <a:pPr marL="0" indent="0" algn="just">
              <a:buNone/>
            </a:pPr>
            <a:r>
              <a:rPr lang="ru-RU" b="1" dirty="0"/>
              <a:t>Внеплановые инспекции </a:t>
            </a:r>
            <a:r>
              <a:rPr lang="ru-RU" dirty="0"/>
              <a:t>системы </a:t>
            </a:r>
            <a:r>
              <a:rPr lang="ru-RU" dirty="0" err="1"/>
              <a:t>фармаконадзора</a:t>
            </a:r>
            <a:r>
              <a:rPr lang="ru-RU" dirty="0"/>
              <a:t> проводятся в случае выявления инициирующего фактора (системной проблемы), при этом инспекция рассматривается как наиболее оптимальный способ изучения и оценки выявленной проблемы.</a:t>
            </a:r>
          </a:p>
          <a:p>
            <a:pPr marL="0" indent="0" algn="just">
              <a:buNone/>
            </a:pPr>
            <a:r>
              <a:rPr lang="ru-RU" dirty="0"/>
              <a:t>49. В случае объявленной инспекции УО направляет ДРУ уведомление (в произвольной форме) о предстоящей инспекции системы </a:t>
            </a:r>
            <a:r>
              <a:rPr lang="ru-RU" dirty="0" err="1"/>
              <a:t>фармаконадзора</a:t>
            </a:r>
            <a:r>
              <a:rPr lang="ru-RU" dirty="0"/>
              <a:t> не менее чем за 30 календарных дней до предполагаемой даты проведения плановой инспекции.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119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577E8D-6AF4-4EF5-A073-02ABCE340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5320"/>
            <a:ext cx="10515600" cy="552164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50. Правилами надлежащей практики </a:t>
            </a:r>
            <a:r>
              <a:rPr lang="ru-RU" dirty="0" err="1"/>
              <a:t>фармаконадзора</a:t>
            </a:r>
            <a:r>
              <a:rPr lang="ru-RU" dirty="0"/>
              <a:t> ЕАЭС предусмотрено проведение уполномоченным органом </a:t>
            </a:r>
            <a:r>
              <a:rPr lang="ru-RU" b="1" dirty="0"/>
              <a:t>внезапных инспекций.</a:t>
            </a:r>
          </a:p>
          <a:p>
            <a:pPr marL="0" indent="0" algn="just">
              <a:buNone/>
            </a:pPr>
            <a:r>
              <a:rPr lang="ru-RU" dirty="0"/>
              <a:t>Расходы, связанные с организацией и проведением инспекции системы </a:t>
            </a:r>
            <a:r>
              <a:rPr lang="ru-RU" dirty="0" err="1"/>
              <a:t>фармаконадзора</a:t>
            </a:r>
            <a:r>
              <a:rPr lang="ru-RU" dirty="0"/>
              <a:t>, несет ДРУ.</a:t>
            </a:r>
          </a:p>
          <a:p>
            <a:pPr marL="0" indent="0" algn="just">
              <a:buNone/>
            </a:pPr>
            <a:r>
              <a:rPr lang="ru-RU" dirty="0"/>
              <a:t>51. ДРУ обязан своевременно устранить выявленное несоответствие, разработав и внедрив план корректирующих и предупредительных мероприятий.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0735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68FCD-93C6-4B89-AA0E-5116FD3D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26040" cy="74231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F0B128-8438-4EE2-9F8E-F4A816252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640"/>
            <a:ext cx="10515600" cy="4866323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/>
              <a:t>2. </a:t>
            </a:r>
            <a:r>
              <a:rPr lang="ru-RU" b="1" dirty="0"/>
              <a:t>Организация и обеспечение функционирования системы </a:t>
            </a:r>
            <a:r>
              <a:rPr lang="ru-RU" b="1" dirty="0" err="1"/>
              <a:t>фармаконадзора</a:t>
            </a:r>
            <a:r>
              <a:rPr lang="ru-RU" b="1" dirty="0"/>
              <a:t> </a:t>
            </a:r>
            <a:r>
              <a:rPr lang="ru-RU" dirty="0"/>
              <a:t>(далее – </a:t>
            </a:r>
            <a:r>
              <a:rPr lang="ru-RU" dirty="0" err="1"/>
              <a:t>фармаконадзор</a:t>
            </a:r>
            <a:r>
              <a:rPr lang="ru-RU" dirty="0"/>
              <a:t>) на территории Кыргызской Республики осуществляется ДРУ и УО в соответствии с Правилами надлежащей практики </a:t>
            </a:r>
            <a:r>
              <a:rPr lang="ru-RU" dirty="0" err="1"/>
              <a:t>фармаконадзора</a:t>
            </a:r>
            <a:r>
              <a:rPr lang="ru-RU" dirty="0"/>
              <a:t> Евразийского экономического союза, утвержденными решением Совета Евразийской экономической комиссии от 3 ноября 2016 года № 87 (далее – Правила надлежащей практики </a:t>
            </a:r>
            <a:r>
              <a:rPr lang="ru-RU" dirty="0" err="1"/>
              <a:t>фармаконадзора</a:t>
            </a:r>
            <a:r>
              <a:rPr lang="ru-RU" dirty="0"/>
              <a:t>), и настоящим Порядком. </a:t>
            </a:r>
            <a:endParaRPr lang="en-US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ru-RU" dirty="0"/>
              <a:t>В настоящем Порядке используются термины и определения, которые означают следующее:</a:t>
            </a:r>
            <a:r>
              <a:rPr lang="en-US" dirty="0"/>
              <a:t>………………….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902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B2394-7F43-44CF-8777-885C3253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Глава 2. Порядок представления информации о нежелательных реакциях применения лекарственного препарата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463726-7460-4E31-ACAA-5DF1AE9A4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4. </a:t>
            </a:r>
            <a:r>
              <a:rPr lang="ru-RU" dirty="0"/>
              <a:t>Данный раздел описывает порядок представления информации о НР на ЛП, в том числе вакцин </a:t>
            </a:r>
            <a:r>
              <a:rPr lang="ru-RU" u="sng" dirty="0"/>
              <a:t>субъектами здравоохранения, субъектами в сфере обращения лекарственных средств по форме согласно приложению 1 к настоящим Порядку</a:t>
            </a:r>
            <a:r>
              <a:rPr lang="ru-RU" dirty="0"/>
              <a:t>, а также </a:t>
            </a:r>
            <a:r>
              <a:rPr lang="ru-RU" u="sng" dirty="0"/>
              <a:t>ДРУ </a:t>
            </a:r>
            <a:r>
              <a:rPr lang="ru-RU" dirty="0"/>
              <a:t>согласно формату, установленному Правилами надлежащей практики </a:t>
            </a:r>
            <a:r>
              <a:rPr lang="ru-RU" dirty="0" err="1"/>
              <a:t>фармаконадзора</a:t>
            </a:r>
            <a:r>
              <a:rPr lang="ru-RU" dirty="0"/>
              <a:t> Евразийского экономического союза.  </a:t>
            </a:r>
          </a:p>
          <a:p>
            <a:pPr marL="0" indent="0" algn="just">
              <a:buNone/>
            </a:pPr>
            <a:r>
              <a:rPr lang="ru-RU" dirty="0"/>
              <a:t>Информация о НР на ЛП может также направляться в адрес ДРУ.</a:t>
            </a:r>
          </a:p>
          <a:p>
            <a:pPr marL="0" indent="0" algn="just">
              <a:buNone/>
            </a:pPr>
            <a:r>
              <a:rPr lang="en-US" dirty="0"/>
              <a:t>5. </a:t>
            </a:r>
            <a:r>
              <a:rPr lang="ru-RU" u="sng" dirty="0"/>
              <a:t>Информация о НР на ЛП передается через интернет-ресурс УО, мобильное приложение в режиме онлайн, посредством факса, горячей линии, электронной почты или предоставляется на бумажном носителе в УО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240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51E4DB8-B9D9-4A2F-A584-212377360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0520"/>
            <a:ext cx="10515600" cy="5826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6. Руководители организаций, осуществляющих медицинскую и фармацевтическую деятельность, </a:t>
            </a:r>
            <a:r>
              <a:rPr lang="ru-RU" u="sng" dirty="0"/>
              <a:t>обеспечивают выполнение медицинскими и фармацевтическими работниками обязанностей по представлению в УО информации о выявленных НР на ЛП.</a:t>
            </a:r>
          </a:p>
          <a:p>
            <a:pPr marL="0" indent="0" algn="just">
              <a:buNone/>
            </a:pPr>
            <a:r>
              <a:rPr lang="ru-RU" dirty="0"/>
              <a:t>Субъекты здравоохранения представляют в УО перечень медицинских организаций с указанием данных ответственного лица за мониторинг НР на ЛП.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7. </a:t>
            </a:r>
            <a:r>
              <a:rPr lang="ru-RU" b="1" dirty="0"/>
              <a:t>ДРУ представляют данные уполномоченного и контактного лица по </a:t>
            </a:r>
            <a:r>
              <a:rPr lang="ru-RU" b="1" dirty="0" err="1"/>
              <a:t>фармаконадзору</a:t>
            </a:r>
            <a:r>
              <a:rPr lang="ru-RU" b="1" dirty="0"/>
              <a:t> на территории Кыргызской Республики. (также + п.17)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624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D2CAB38-13BE-46BA-A5F0-2D931C712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8. ДРУ обязан информировать УО о своем намерении сделать </a:t>
            </a:r>
            <a:r>
              <a:rPr lang="ru-RU" u="sng" dirty="0"/>
              <a:t>публичное сообщение или информирование, или размещения информации, относящейся к </a:t>
            </a:r>
            <a:r>
              <a:rPr lang="ru-RU" u="sng" dirty="0" err="1"/>
              <a:t>фармаконадзору</a:t>
            </a:r>
            <a:r>
              <a:rPr lang="ru-RU" u="sng" dirty="0"/>
              <a:t>, или проблемам, связанным с безопасностью, а также с применением  соответствующего лекарственного препарата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ДРУ обязан представить информацию в УО </a:t>
            </a:r>
            <a:r>
              <a:rPr lang="ru-RU" u="sng" dirty="0"/>
              <a:t>с целью информирования и получения согласования на ее публикацию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17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A61ACF-8F14-4F7C-B98F-09DFC7462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426720"/>
            <a:ext cx="11430000" cy="60960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/>
              <a:t>9</a:t>
            </a:r>
            <a:r>
              <a:rPr lang="ru-RU" dirty="0"/>
              <a:t>.</a:t>
            </a:r>
            <a:r>
              <a:rPr lang="ru-RU" b="1" dirty="0"/>
              <a:t> Медицинские и фармацевтические работники обязаны</a:t>
            </a:r>
            <a:r>
              <a:rPr lang="ru-RU" dirty="0"/>
              <a:t> представлять информацию обо всех случаях:</a:t>
            </a:r>
          </a:p>
          <a:p>
            <a:pPr marL="0" indent="0" algn="just">
              <a:buNone/>
            </a:pPr>
            <a:r>
              <a:rPr lang="ru-RU" dirty="0"/>
              <a:t>- выявления </a:t>
            </a:r>
            <a:r>
              <a:rPr lang="ru-RU" b="1" dirty="0"/>
              <a:t>серьезных</a:t>
            </a:r>
            <a:r>
              <a:rPr lang="ru-RU" dirty="0"/>
              <a:t> НР на ЛП;</a:t>
            </a:r>
          </a:p>
          <a:p>
            <a:pPr marL="0" indent="0" algn="just">
              <a:buNone/>
            </a:pPr>
            <a:r>
              <a:rPr lang="ru-RU" dirty="0"/>
              <a:t>- выявления </a:t>
            </a:r>
            <a:r>
              <a:rPr lang="ru-RU" b="1" dirty="0"/>
              <a:t>непредвиденных</a:t>
            </a:r>
            <a:r>
              <a:rPr lang="ru-RU" dirty="0"/>
              <a:t> НР на ЛП; </a:t>
            </a:r>
          </a:p>
          <a:p>
            <a:pPr marL="0" indent="0" algn="just">
              <a:buNone/>
            </a:pPr>
            <a:r>
              <a:rPr lang="ru-RU" dirty="0"/>
              <a:t>- выявления НР, причиной которых предполагается </a:t>
            </a:r>
            <a:r>
              <a:rPr lang="ru-RU" b="1" dirty="0"/>
              <a:t>несоответствие качества ЛП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- </a:t>
            </a:r>
            <a:r>
              <a:rPr lang="ru-RU" b="1" dirty="0"/>
              <a:t>отсутствия у ЛП ожидаемой терапевтической эффективности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- развития </a:t>
            </a:r>
            <a:r>
              <a:rPr lang="ru-RU" b="1" dirty="0"/>
              <a:t>антибиотикорезистентности</a:t>
            </a:r>
            <a:r>
              <a:rPr lang="ru-RU" dirty="0"/>
              <a:t> на ЛП при наличии результатов бактериологического исследования, подтверждающих определение резистентных к применявшемуся антибиотику штаммов;</a:t>
            </a:r>
          </a:p>
          <a:p>
            <a:pPr marL="0" indent="0" algn="just">
              <a:buNone/>
            </a:pPr>
            <a:r>
              <a:rPr lang="ru-RU" dirty="0"/>
              <a:t>- </a:t>
            </a:r>
            <a:r>
              <a:rPr lang="ru-RU" b="1" dirty="0"/>
              <a:t>ошибки</a:t>
            </a:r>
            <a:r>
              <a:rPr lang="ru-RU" dirty="0"/>
              <a:t> применения лекарственного препарата; </a:t>
            </a:r>
          </a:p>
          <a:p>
            <a:pPr marL="0" indent="0" algn="just">
              <a:buNone/>
            </a:pPr>
            <a:r>
              <a:rPr lang="ru-RU" dirty="0"/>
              <a:t>- применения "</a:t>
            </a:r>
            <a:r>
              <a:rPr lang="ru-RU" b="1" dirty="0"/>
              <a:t>вне инструкции</a:t>
            </a:r>
            <a:r>
              <a:rPr lang="ru-RU" dirty="0"/>
              <a:t>";</a:t>
            </a:r>
          </a:p>
          <a:p>
            <a:pPr algn="just">
              <a:buFontTx/>
              <a:buChar char="-"/>
            </a:pPr>
            <a:r>
              <a:rPr lang="ru-RU" dirty="0"/>
              <a:t>ранее неизвестных случаях </a:t>
            </a:r>
            <a:r>
              <a:rPr lang="ru-RU" b="1" dirty="0"/>
              <a:t>опасных лекарственных взаимодействий</a:t>
            </a:r>
            <a:r>
              <a:rPr lang="ru-RU" dirty="0"/>
              <a:t> при применении ЛП;</a:t>
            </a:r>
            <a:endParaRPr lang="en-US" dirty="0"/>
          </a:p>
          <a:p>
            <a:pPr algn="just">
              <a:buFontTx/>
              <a:buChar char="-"/>
            </a:pPr>
            <a:r>
              <a:rPr lang="ru-RU" dirty="0"/>
              <a:t>развития НР при применении ЛП, подлежащих дополнительному мониторингу;</a:t>
            </a:r>
            <a:endParaRPr lang="en-US" dirty="0"/>
          </a:p>
          <a:p>
            <a:pPr marL="0" indent="0" algn="just">
              <a:buNone/>
            </a:pPr>
            <a:r>
              <a:rPr lang="ru-RU" dirty="0"/>
              <a:t>- развития НР при применении ЛП по процедуре обеспечения раннего доступа пациентов к новым методам лечения;</a:t>
            </a:r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858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A61ACF-8F14-4F7C-B98F-09DFC7462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000"/>
            <a:ext cx="10515600" cy="6248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10. </a:t>
            </a:r>
            <a:r>
              <a:rPr lang="ru-RU" b="1" dirty="0"/>
              <a:t>Сроки предоставления</a:t>
            </a:r>
            <a:r>
              <a:rPr lang="ru-RU" dirty="0"/>
              <a:t> информации о НР на ЛП в случаях выявления </a:t>
            </a:r>
            <a:r>
              <a:rPr lang="ru-RU" b="1" u="sng" dirty="0"/>
              <a:t>медицинскими и фармацевтическими работниками на территории Кыргызской Республики:</a:t>
            </a:r>
          </a:p>
          <a:p>
            <a:pPr marL="0" indent="0" algn="just">
              <a:buNone/>
            </a:pPr>
            <a:r>
              <a:rPr lang="ru-RU" dirty="0"/>
              <a:t>- незамедлительно, но </a:t>
            </a:r>
            <a:r>
              <a:rPr lang="ru-RU" u="sng" dirty="0"/>
              <a:t>не позднее 48 часов </a:t>
            </a:r>
            <a:r>
              <a:rPr lang="ru-RU" dirty="0"/>
              <a:t>с момента наступления случая серьезной НР; </a:t>
            </a:r>
          </a:p>
          <a:p>
            <a:pPr marL="0" indent="0" algn="just">
              <a:buNone/>
            </a:pPr>
            <a:r>
              <a:rPr lang="ru-RU" dirty="0"/>
              <a:t>- в течение </a:t>
            </a:r>
            <a:r>
              <a:rPr lang="ru-RU" u="sng" dirty="0"/>
              <a:t>15 календарных дней </a:t>
            </a:r>
            <a:r>
              <a:rPr lang="ru-RU" dirty="0"/>
              <a:t>со дня наступления случая</a:t>
            </a:r>
            <a:r>
              <a:rPr lang="en-US" dirty="0"/>
              <a:t> </a:t>
            </a:r>
            <a:r>
              <a:rPr lang="ru-RU" dirty="0"/>
              <a:t>НР;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УО при проведении анализа представленной информации о НР на ЛП в случае необходимости запрашивает у медицинских и фармацевтических работников дополнительную информацию о НР. </a:t>
            </a:r>
          </a:p>
          <a:p>
            <a:pPr marL="0" indent="0" algn="just">
              <a:buNone/>
            </a:pPr>
            <a:r>
              <a:rPr lang="ru-RU" dirty="0"/>
              <a:t>При этом запрашиваемая информация должна быть предоставлена в срок не позднее 14 календарных дней со дня получения письменного запроса.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19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A61ACF-8F14-4F7C-B98F-09DFC7462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60807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11. </a:t>
            </a:r>
            <a:r>
              <a:rPr lang="ru-RU" b="1" dirty="0"/>
              <a:t>ДРУ </a:t>
            </a:r>
            <a:r>
              <a:rPr lang="ru-RU" dirty="0"/>
              <a:t>в течение </a:t>
            </a:r>
            <a:r>
              <a:rPr lang="ru-RU" b="1" dirty="0"/>
              <a:t>15 календарных дней</a:t>
            </a:r>
            <a:r>
              <a:rPr lang="ru-RU" dirty="0"/>
              <a:t> с даты получения ДРУ или его уполномоченным представителем минимальной требуемой информации представляют в УО:</a:t>
            </a:r>
          </a:p>
          <a:p>
            <a:pPr algn="just">
              <a:buFontTx/>
              <a:buChar char="-"/>
            </a:pPr>
            <a:r>
              <a:rPr lang="ru-RU" dirty="0"/>
              <a:t>сообщение </a:t>
            </a:r>
            <a:r>
              <a:rPr lang="ru-RU" u="sng" dirty="0"/>
              <a:t>о серьезной НР </a:t>
            </a:r>
            <a:r>
              <a:rPr lang="ru-RU" dirty="0"/>
              <a:t>на ЛП, выявленной </a:t>
            </a:r>
            <a:r>
              <a:rPr lang="ru-RU" u="sng" dirty="0"/>
              <a:t>на территории Кыргызской Республики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- сообщение </a:t>
            </a:r>
            <a:r>
              <a:rPr lang="ru-RU" u="sng" dirty="0"/>
              <a:t>о серьезной непредвиденной НР </a:t>
            </a:r>
            <a:r>
              <a:rPr lang="ru-RU" dirty="0"/>
              <a:t>на ЛП, выявленной </a:t>
            </a:r>
            <a:r>
              <a:rPr lang="ru-RU" u="sng" dirty="0"/>
              <a:t>на территориях других государств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 - сообщение </a:t>
            </a:r>
            <a:r>
              <a:rPr lang="ru-RU" u="sng" dirty="0"/>
              <a:t>о серьезной непредвиденной НР на исследуемый ЛП</a:t>
            </a:r>
            <a:r>
              <a:rPr lang="ru-RU" dirty="0"/>
              <a:t>, выявленной в ходе клинических исследований – </a:t>
            </a:r>
            <a:r>
              <a:rPr lang="ru-RU" u="sng" dirty="0"/>
              <a:t>в течение 7 календарных дней  </a:t>
            </a:r>
            <a:r>
              <a:rPr lang="ru-RU" dirty="0"/>
              <a:t>от даты получения информации о выявлении серьезной непредвиденной НР, в случае, </a:t>
            </a:r>
            <a:r>
              <a:rPr lang="ru-RU" u="sng" dirty="0"/>
              <a:t>если они привели к смерти или представляли угрозу для жизни</a:t>
            </a:r>
            <a:r>
              <a:rPr lang="ru-RU" dirty="0"/>
              <a:t> и в срок до 15 календарных дней от даты получения информации для остальных серьезных непредвиденных нежелательных реакций.</a:t>
            </a:r>
          </a:p>
          <a:p>
            <a:pPr marL="0" indent="0" algn="just">
              <a:buNone/>
            </a:pPr>
            <a:r>
              <a:rPr lang="ru-RU" dirty="0"/>
              <a:t>Установленный срок </a:t>
            </a:r>
            <a:r>
              <a:rPr lang="ru-RU" dirty="0" err="1"/>
              <a:t>репортирования</a:t>
            </a:r>
            <a:r>
              <a:rPr lang="ru-RU" dirty="0"/>
              <a:t> распространяется на первичную и дополнительную информацию о НР на ЛП.</a:t>
            </a:r>
          </a:p>
        </p:txBody>
      </p:sp>
    </p:spTree>
    <p:extLst>
      <p:ext uri="{BB962C8B-B14F-4D97-AF65-F5344CB8AC3E}">
        <p14:creationId xmlns:p14="http://schemas.microsoft.com/office/powerpoint/2010/main" val="108449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9878</TotalTime>
  <Words>2493</Words>
  <Application>Microsoft Office PowerPoint</Application>
  <PresentationFormat>Широкоэкранный</PresentationFormat>
  <Paragraphs>126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Тема Office</vt:lpstr>
      <vt:lpstr>Порядок организации системы фармаконадзора в КР (проект)</vt:lpstr>
      <vt:lpstr>Глава 1. Общие положения</vt:lpstr>
      <vt:lpstr>Общие положения</vt:lpstr>
      <vt:lpstr>Глава 2. Порядок представления информации о нежелательных реакциях применения лекарственного препарата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Глава 3. Порядок осуществления сбора информации о  нежелательных реакциях на лекарственные препараты</vt:lpstr>
      <vt:lpstr>Презентация PowerPoint</vt:lpstr>
      <vt:lpstr>Презентация PowerPoint</vt:lpstr>
      <vt:lpstr>Презентация PowerPoint</vt:lpstr>
      <vt:lpstr>Глава 4. Управление сигналом</vt:lpstr>
      <vt:lpstr>Презентация PowerPoint</vt:lpstr>
      <vt:lpstr>Презентация PowerPoint</vt:lpstr>
      <vt:lpstr>Глава 4. Порядок предоставления ПООБ</vt:lpstr>
      <vt:lpstr>Презентация PowerPoint</vt:lpstr>
      <vt:lpstr>Презентация PowerPoint</vt:lpstr>
      <vt:lpstr>Глава 5. Порядок предоставления ПУР</vt:lpstr>
      <vt:lpstr>Глава 5. Порядок предоставления ПУР</vt:lpstr>
      <vt:lpstr>Глава 6. Пострегистрационные исследования безопасности (ПРИБ)</vt:lpstr>
      <vt:lpstr>Презентация PowerPoint</vt:lpstr>
      <vt:lpstr>Глава 8. Инспектирование системы фармаконадзора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системы фармаконадзора в Кыргызской Республике</dc:title>
  <dc:creator>User</dc:creator>
  <cp:lastModifiedBy>Нуриянна</cp:lastModifiedBy>
  <cp:revision>48</cp:revision>
  <dcterms:created xsi:type="dcterms:W3CDTF">2021-10-21T03:18:48Z</dcterms:created>
  <dcterms:modified xsi:type="dcterms:W3CDTF">2021-12-15T05:04:03Z</dcterms:modified>
</cp:coreProperties>
</file>